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AC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6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71547-A41D-4A7E-AAE7-2FAA2089CC96}" type="datetimeFigureOut">
              <a:rPr lang="pt-PT" smtClean="0"/>
              <a:t>25/01/2019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628BE-0B30-4D89-8118-DE0491FED1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71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98FC-5ED9-441F-94C8-EBF8BA5206C5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69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D163-0035-4EF8-BB19-D8437783E7FF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87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6248-126A-474A-93FE-ABCD2CB9E835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77E2-D5FA-438A-833E-D56171EFAEC9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52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7D7-3FC3-4D14-AEBC-3B6FC0D94FA0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D0F-83B8-4ABA-AF9C-98E62F507C6F}" type="datetime1">
              <a:rPr lang="pt-PT" smtClean="0"/>
              <a:t>25/01/2019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5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FBE-DF45-4665-81FB-E229AFFFD7F9}" type="datetime1">
              <a:rPr lang="pt-PT" smtClean="0"/>
              <a:t>25/01/2019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587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07CF-5CEC-4321-A831-C9E99F43FE9B}" type="datetime1">
              <a:rPr lang="pt-PT" smtClean="0"/>
              <a:t>25/01/2019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23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49A5-624A-4369-B18C-E1F679970C78}" type="datetime1">
              <a:rPr lang="pt-PT" smtClean="0"/>
              <a:t>25/01/2019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32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0B1F-D380-4852-9E3D-52A31BB189F6}" type="datetime1">
              <a:rPr lang="pt-PT" smtClean="0"/>
              <a:t>25/01/2019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983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866A-2891-4B5D-9514-85591D2D21A5}" type="datetime1">
              <a:rPr lang="pt-PT" smtClean="0"/>
              <a:t>25/01/2019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704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ECE6-DBF4-4466-8052-4BC350A4D7FF}" type="datetime1">
              <a:rPr lang="pt-PT" smtClean="0"/>
              <a:t>25/01/2019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2DCE-F680-4963-9B2B-66DBE753A2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08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86" y="29980"/>
            <a:ext cx="9900000" cy="643666"/>
            <a:chOff x="-1086" y="29980"/>
            <a:chExt cx="9900000" cy="643666"/>
          </a:xfrm>
        </p:grpSpPr>
        <p:cxnSp>
          <p:nvCxnSpPr>
            <p:cNvPr id="4" name="Conexão recta 40"/>
            <p:cNvCxnSpPr/>
            <p:nvPr/>
          </p:nvCxnSpPr>
          <p:spPr>
            <a:xfrm>
              <a:off x="-1086" y="673646"/>
              <a:ext cx="9900000" cy="0"/>
            </a:xfrm>
            <a:prstGeom prst="line">
              <a:avLst/>
            </a:prstGeom>
            <a:ln w="69850" cmpd="thickThin">
              <a:gradFill flip="none" rotWithShape="1">
                <a:gsLst>
                  <a:gs pos="0">
                    <a:srgbClr val="C00000"/>
                  </a:gs>
                  <a:gs pos="100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9" descr="LOGO_DG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82" b="39529"/>
            <a:stretch>
              <a:fillRect/>
            </a:stretch>
          </p:blipFill>
          <p:spPr bwMode="auto">
            <a:xfrm>
              <a:off x="6534" y="29980"/>
              <a:ext cx="1538287" cy="547688"/>
            </a:xfrm>
            <a:prstGeom prst="rect">
              <a:avLst/>
            </a:prstGeom>
            <a:noFill/>
          </p:spPr>
        </p:pic>
        <p:pic>
          <p:nvPicPr>
            <p:cNvPr id="6" name="Picture 9" descr="LOGO_DG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572" b="3928"/>
            <a:stretch>
              <a:fillRect/>
            </a:stretch>
          </p:blipFill>
          <p:spPr bwMode="auto">
            <a:xfrm>
              <a:off x="618094" y="218621"/>
              <a:ext cx="1538287" cy="376237"/>
            </a:xfrm>
            <a:prstGeom prst="rect">
              <a:avLst/>
            </a:prstGeom>
            <a:noFill/>
          </p:spPr>
        </p:pic>
      </p:grpSp>
      <p:sp>
        <p:nvSpPr>
          <p:cNvPr id="278" name="Retângulo arredondado 277"/>
          <p:cNvSpPr/>
          <p:nvPr/>
        </p:nvSpPr>
        <p:spPr>
          <a:xfrm>
            <a:off x="5239330" y="1415606"/>
            <a:ext cx="1872000" cy="1154706"/>
          </a:xfrm>
          <a:prstGeom prst="roundRect">
            <a:avLst>
              <a:gd name="adj" fmla="val 38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600" b="1" dirty="0" smtClean="0"/>
          </a:p>
          <a:p>
            <a:pPr indent="90488"/>
            <a:endParaRPr lang="pt-PT" sz="600" b="1" dirty="0"/>
          </a:p>
          <a:p>
            <a:pPr indent="90488"/>
            <a:r>
              <a:rPr lang="pt-PT" sz="1000" b="1" dirty="0" smtClean="0"/>
              <a:t>Imóveis </a:t>
            </a:r>
            <a:r>
              <a:rPr lang="pt-PT" sz="800" dirty="0" smtClean="0"/>
              <a:t>(com </a:t>
            </a:r>
            <a:r>
              <a:rPr lang="pt-PT" sz="800" dirty="0"/>
              <a:t>garagem comum</a:t>
            </a:r>
            <a:r>
              <a:rPr lang="pt-PT" sz="800" dirty="0" smtClean="0"/>
              <a:t>)</a:t>
            </a:r>
          </a:p>
          <a:p>
            <a:pPr indent="90488"/>
            <a:endParaRPr lang="pt-PT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3 edifícios que partilham mesma garagem;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Cada edifício tem 3 pisos, com 2 frações cada;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No </a:t>
            </a:r>
            <a:r>
              <a:rPr lang="pt-PT" sz="600" dirty="0"/>
              <a:t>R/C </a:t>
            </a:r>
            <a:r>
              <a:rPr lang="pt-PT" sz="600" dirty="0" smtClean="0"/>
              <a:t>do </a:t>
            </a:r>
            <a:r>
              <a:rPr lang="pt-PT" sz="600" dirty="0"/>
              <a:t>edifício</a:t>
            </a:r>
            <a:r>
              <a:rPr lang="pt-PT" sz="600" dirty="0" smtClean="0"/>
              <a:t> 2 existe um banco alimentado por ramal próprio, distinto do ramal para os serviços comuns </a:t>
            </a:r>
            <a:r>
              <a:rPr lang="pt-PT" sz="600" dirty="0"/>
              <a:t>do edifício</a:t>
            </a:r>
            <a:r>
              <a:rPr lang="pt-PT" sz="600" dirty="0" smtClean="0"/>
              <a:t>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/>
              <a:t>O </a:t>
            </a:r>
            <a:r>
              <a:rPr lang="pt-PT" sz="600" dirty="0" smtClean="0"/>
              <a:t>banco </a:t>
            </a:r>
            <a:r>
              <a:rPr lang="pt-PT" sz="600" dirty="0"/>
              <a:t>tem um gerador de </a:t>
            </a:r>
            <a:r>
              <a:rPr lang="pt-PT" sz="600" dirty="0" smtClean="0"/>
              <a:t>segurança, que está localizado no piso -1.</a:t>
            </a:r>
            <a:endParaRPr lang="pt-PT" sz="500" dirty="0" smtClean="0"/>
          </a:p>
          <a:p>
            <a:pPr indent="90488"/>
            <a:endParaRPr lang="pt-PT" sz="500" dirty="0"/>
          </a:p>
        </p:txBody>
      </p:sp>
      <p:sp>
        <p:nvSpPr>
          <p:cNvPr id="279" name="Retângulo arredondado 278"/>
          <p:cNvSpPr/>
          <p:nvPr/>
        </p:nvSpPr>
        <p:spPr>
          <a:xfrm>
            <a:off x="6104464" y="1129086"/>
            <a:ext cx="1008000" cy="43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1200" dirty="0"/>
          </a:p>
        </p:txBody>
      </p:sp>
      <p:sp>
        <p:nvSpPr>
          <p:cNvPr id="277" name="Retângulo arredondado 276"/>
          <p:cNvSpPr/>
          <p:nvPr/>
        </p:nvSpPr>
        <p:spPr>
          <a:xfrm>
            <a:off x="5242728" y="1127896"/>
            <a:ext cx="10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 smtClean="0"/>
              <a:t>Exemplo 3</a:t>
            </a:r>
            <a:endParaRPr lang="pt-PT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2807043" y="152813"/>
            <a:ext cx="648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Ficha </a:t>
            </a:r>
            <a:r>
              <a:rPr lang="pt-PT" sz="2000" b="1" dirty="0" smtClean="0"/>
              <a:t>Eletrotécnica </a:t>
            </a:r>
            <a:r>
              <a:rPr lang="pt-PT" sz="2000" b="1" dirty="0" smtClean="0">
                <a:solidFill>
                  <a:schemeClr val="bg1">
                    <a:lumMod val="50000"/>
                  </a:schemeClr>
                </a:solidFill>
              </a:rPr>
              <a:t>| Exemplos </a:t>
            </a:r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de preenchimento</a:t>
            </a:r>
            <a:endParaRPr lang="pt-P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0" name="Grupo 189"/>
          <p:cNvGrpSpPr/>
          <p:nvPr/>
        </p:nvGrpSpPr>
        <p:grpSpPr>
          <a:xfrm>
            <a:off x="346336" y="4999054"/>
            <a:ext cx="6202698" cy="1669624"/>
            <a:chOff x="3371460" y="5208776"/>
            <a:chExt cx="6202698" cy="1669624"/>
          </a:xfrm>
        </p:grpSpPr>
        <p:sp>
          <p:nvSpPr>
            <p:cNvPr id="128" name="CaixaDeTexto 127"/>
            <p:cNvSpPr txBox="1"/>
            <p:nvPr/>
          </p:nvSpPr>
          <p:spPr>
            <a:xfrm>
              <a:off x="7980609" y="5968495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Cabo do ORD</a:t>
              </a:r>
              <a:endParaRPr lang="pt-PT" sz="1000" dirty="0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7980609" y="6190269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Cabo do Cliente</a:t>
              </a:r>
              <a:endParaRPr lang="pt-PT" sz="1000" dirty="0"/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7987752" y="5544771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PTD/PST Distribuição</a:t>
              </a:r>
              <a:endParaRPr lang="pt-PT" sz="800" dirty="0"/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7987752" y="5763057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SE/PT Cliente</a:t>
              </a:r>
              <a:endParaRPr lang="pt-PT" sz="800" dirty="0"/>
            </a:p>
          </p:txBody>
        </p:sp>
        <p:sp>
          <p:nvSpPr>
            <p:cNvPr id="301" name="Retângulo arredondado 300"/>
            <p:cNvSpPr/>
            <p:nvPr/>
          </p:nvSpPr>
          <p:spPr>
            <a:xfrm>
              <a:off x="3371460" y="5222400"/>
              <a:ext cx="5976000" cy="1656000"/>
            </a:xfrm>
            <a:prstGeom prst="roundRect">
              <a:avLst>
                <a:gd name="adj" fmla="val 919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pt-PT" sz="2000" dirty="0"/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5812663" y="6258839"/>
              <a:ext cx="73204" cy="106670"/>
              <a:chOff x="634408" y="4007739"/>
              <a:chExt cx="73204" cy="106670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Triângulo isósceles 50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1" name="CaixaDeTexto 70"/>
            <p:cNvSpPr txBox="1"/>
            <p:nvPr/>
          </p:nvSpPr>
          <p:spPr>
            <a:xfrm>
              <a:off x="3731768" y="5980851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Recinto</a:t>
              </a:r>
              <a:endParaRPr lang="pt-PT" sz="1000" dirty="0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3515768" y="6026541"/>
              <a:ext cx="216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3731768" y="5546507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Vias </a:t>
              </a:r>
              <a:r>
                <a:rPr lang="pt-PT" sz="800" dirty="0" smtClean="0"/>
                <a:t>(domínio público)</a:t>
              </a:r>
              <a:endParaRPr lang="pt-PT" sz="800" dirty="0"/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3515768" y="5592197"/>
              <a:ext cx="216000" cy="14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5884153" y="6198857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Portinhola</a:t>
              </a:r>
              <a:endParaRPr lang="pt-PT" sz="800" dirty="0"/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5890124" y="5760818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Garagem</a:t>
              </a:r>
              <a:endParaRPr lang="pt-PT" sz="800" dirty="0"/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5674124" y="5806508"/>
              <a:ext cx="216000" cy="14400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731768" y="6197069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Imóvel </a:t>
              </a:r>
              <a:r>
                <a:rPr lang="pt-PT" sz="800" dirty="0" smtClean="0"/>
                <a:t>(ou Edifício)</a:t>
              </a:r>
              <a:endParaRPr lang="pt-PT" sz="800" dirty="0"/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3515768" y="6242759"/>
              <a:ext cx="216000" cy="144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3731768" y="6412969"/>
              <a:ext cx="158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Instalação elétrica distinta </a:t>
              </a:r>
              <a:r>
                <a:rPr lang="pt-PT" sz="800" dirty="0" smtClean="0"/>
                <a:t>(dentro do imóvel)</a:t>
              </a:r>
              <a:endParaRPr lang="pt-PT" sz="800" dirty="0"/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3515768" y="6458659"/>
              <a:ext cx="216000" cy="144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26" name="Conexão reta 125"/>
            <p:cNvCxnSpPr/>
            <p:nvPr/>
          </p:nvCxnSpPr>
          <p:spPr>
            <a:xfrm flipV="1">
              <a:off x="7764609" y="6091606"/>
              <a:ext cx="216000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xão reta 126"/>
            <p:cNvCxnSpPr/>
            <p:nvPr/>
          </p:nvCxnSpPr>
          <p:spPr>
            <a:xfrm flipV="1">
              <a:off x="7764609" y="6305760"/>
              <a:ext cx="216000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tângulo 130"/>
            <p:cNvSpPr/>
            <p:nvPr/>
          </p:nvSpPr>
          <p:spPr>
            <a:xfrm>
              <a:off x="7836797" y="5590461"/>
              <a:ext cx="144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3" name="Retângulo 132"/>
            <p:cNvSpPr/>
            <p:nvPr/>
          </p:nvSpPr>
          <p:spPr>
            <a:xfrm>
              <a:off x="7836797" y="5808747"/>
              <a:ext cx="144000" cy="14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5884887" y="5546614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Quadro elétrico </a:t>
              </a:r>
              <a:r>
                <a:rPr lang="pt-PT" sz="800" dirty="0" smtClean="0"/>
                <a:t>(QE ou QC)</a:t>
              </a:r>
              <a:endParaRPr lang="pt-PT" sz="8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668887" y="5592304"/>
              <a:ext cx="217707" cy="144000"/>
              <a:chOff x="4964148" y="6620830"/>
              <a:chExt cx="217707" cy="144000"/>
            </a:xfrm>
          </p:grpSpPr>
          <p:sp>
            <p:nvSpPr>
              <p:cNvPr id="115" name="Retângulo 114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16" name="Conexão reta 115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CaixaDeTexto 169"/>
            <p:cNvSpPr txBox="1"/>
            <p:nvPr/>
          </p:nvSpPr>
          <p:spPr>
            <a:xfrm>
              <a:off x="3731762" y="5760818"/>
              <a:ext cx="1586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Vias </a:t>
              </a:r>
              <a:r>
                <a:rPr lang="pt-PT" sz="800" dirty="0" smtClean="0"/>
                <a:t>(domínio particular)</a:t>
              </a:r>
              <a:endParaRPr lang="pt-PT" sz="800" dirty="0"/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3515762" y="5806508"/>
              <a:ext cx="216000" cy="144000"/>
            </a:xfrm>
            <a:prstGeom prst="rect">
              <a:avLst/>
            </a:prstGeom>
            <a:solidFill>
              <a:srgbClr val="CAC1AE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730115" y="5208776"/>
              <a:ext cx="14509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b="1" dirty="0" smtClean="0"/>
                <a:t>Legenda</a:t>
              </a:r>
              <a:endParaRPr lang="pt-PT" sz="1400" b="1" dirty="0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5780095" y="6064018"/>
              <a:ext cx="216000" cy="216000"/>
              <a:chOff x="6968286" y="6310310"/>
              <a:chExt cx="288990" cy="290900"/>
            </a:xfrm>
          </p:grpSpPr>
          <p:cxnSp>
            <p:nvCxnSpPr>
              <p:cNvPr id="206" name="Conexão reta 205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exão reta 210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o 27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17" name="CaixaDeTexto 216"/>
            <p:cNvSpPr txBox="1"/>
            <p:nvPr/>
          </p:nvSpPr>
          <p:spPr>
            <a:xfrm>
              <a:off x="5885740" y="5992565"/>
              <a:ext cx="1584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Entrada do imóvel</a:t>
              </a:r>
              <a:endParaRPr lang="pt-PT" sz="6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208388" y="2710121"/>
            <a:ext cx="1947169" cy="1868172"/>
            <a:chOff x="5208388" y="2710121"/>
            <a:chExt cx="1947169" cy="1868172"/>
          </a:xfrm>
        </p:grpSpPr>
        <p:sp>
          <p:nvSpPr>
            <p:cNvPr id="39" name="Retângulo 38"/>
            <p:cNvSpPr/>
            <p:nvPr/>
          </p:nvSpPr>
          <p:spPr>
            <a:xfrm>
              <a:off x="5458354" y="2780027"/>
              <a:ext cx="1584000" cy="14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5533794" y="3430121"/>
              <a:ext cx="7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6252932" y="3430121"/>
              <a:ext cx="7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5533794" y="2856053"/>
              <a:ext cx="720000" cy="5740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5243380" y="4220797"/>
              <a:ext cx="1872054" cy="21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543557" y="4220403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 smtClean="0"/>
                <a:t>Rua Nova</a:t>
              </a: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5240205" y="2710121"/>
              <a:ext cx="216000" cy="18681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9" name="CaixaDeTexto 48"/>
            <p:cNvSpPr txBox="1"/>
            <p:nvPr/>
          </p:nvSpPr>
          <p:spPr>
            <a:xfrm rot="16200000">
              <a:off x="4888010" y="3068413"/>
              <a:ext cx="856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 smtClean="0"/>
                <a:t>Av. 2 de janeiro</a:t>
              </a:r>
            </a:p>
          </p:txBody>
        </p:sp>
        <p:grpSp>
          <p:nvGrpSpPr>
            <p:cNvPr id="53" name="Grupo 52"/>
            <p:cNvGrpSpPr/>
            <p:nvPr/>
          </p:nvGrpSpPr>
          <p:grpSpPr>
            <a:xfrm>
              <a:off x="5445657" y="2864118"/>
              <a:ext cx="73204" cy="106670"/>
              <a:chOff x="634408" y="4007739"/>
              <a:chExt cx="73204" cy="106670"/>
            </a:xfrm>
          </p:grpSpPr>
          <p:sp>
            <p:nvSpPr>
              <p:cNvPr id="54" name="Retângulo 53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" name="Triângulo isósceles 54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5458887" y="3439918"/>
              <a:ext cx="73204" cy="106670"/>
              <a:chOff x="634408" y="4007739"/>
              <a:chExt cx="73204" cy="106670"/>
            </a:xfrm>
          </p:grpSpPr>
          <p:sp>
            <p:nvSpPr>
              <p:cNvPr id="57" name="Retângulo 56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8" name="Triângulo isósceles 57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>
              <a:off x="6466272" y="4150761"/>
              <a:ext cx="73204" cy="106670"/>
              <a:chOff x="634408" y="4007739"/>
              <a:chExt cx="73204" cy="106670"/>
            </a:xfrm>
          </p:grpSpPr>
          <p:sp>
            <p:nvSpPr>
              <p:cNvPr id="60" name="Retângulo 59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1" name="Triângulo isósceles 60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5747522" y="4150121"/>
              <a:ext cx="73204" cy="106670"/>
              <a:chOff x="634408" y="4007739"/>
              <a:chExt cx="73204" cy="106670"/>
            </a:xfrm>
          </p:grpSpPr>
          <p:sp>
            <p:nvSpPr>
              <p:cNvPr id="63" name="Retângulo 62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4" name="Triângulo isósceles 63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83" name="Retângulo 82"/>
            <p:cNvSpPr/>
            <p:nvPr/>
          </p:nvSpPr>
          <p:spPr>
            <a:xfrm>
              <a:off x="5537958" y="3435972"/>
              <a:ext cx="288000" cy="43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6" name="Retângulo 85"/>
            <p:cNvSpPr/>
            <p:nvPr/>
          </p:nvSpPr>
          <p:spPr>
            <a:xfrm>
              <a:off x="5565476" y="2897594"/>
              <a:ext cx="1368000" cy="122400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5598319" y="4432606"/>
              <a:ext cx="144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84" name="Conexão em ângulos retos 183"/>
            <p:cNvCxnSpPr>
              <a:stCxn id="183" idx="3"/>
              <a:endCxn id="64" idx="0"/>
            </p:cNvCxnSpPr>
            <p:nvPr/>
          </p:nvCxnSpPr>
          <p:spPr>
            <a:xfrm flipV="1">
              <a:off x="5742319" y="4256791"/>
              <a:ext cx="41203" cy="247815"/>
            </a:xfrm>
            <a:prstGeom prst="bentConnector2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xão em ângulos retos 187"/>
            <p:cNvCxnSpPr>
              <a:stCxn id="183" idx="3"/>
              <a:endCxn id="61" idx="0"/>
            </p:cNvCxnSpPr>
            <p:nvPr/>
          </p:nvCxnSpPr>
          <p:spPr>
            <a:xfrm flipV="1">
              <a:off x="5742319" y="4257431"/>
              <a:ext cx="759953" cy="247175"/>
            </a:xfrm>
            <a:prstGeom prst="bentConnector2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xão em ângulos retos 190"/>
            <p:cNvCxnSpPr>
              <a:stCxn id="183" idx="1"/>
              <a:endCxn id="57" idx="1"/>
            </p:cNvCxnSpPr>
            <p:nvPr/>
          </p:nvCxnSpPr>
          <p:spPr>
            <a:xfrm rot="10800000">
              <a:off x="5460091" y="3475918"/>
              <a:ext cx="138228" cy="1028688"/>
            </a:xfrm>
            <a:prstGeom prst="bentConnector3">
              <a:avLst>
                <a:gd name="adj1" fmla="val 129286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xão em ângulos retos 198"/>
            <p:cNvCxnSpPr>
              <a:stCxn id="183" idx="1"/>
              <a:endCxn id="54" idx="1"/>
            </p:cNvCxnSpPr>
            <p:nvPr/>
          </p:nvCxnSpPr>
          <p:spPr>
            <a:xfrm rot="10800000">
              <a:off x="5446861" y="2900118"/>
              <a:ext cx="151458" cy="1604488"/>
            </a:xfrm>
            <a:prstGeom prst="bentConnector3">
              <a:avLst>
                <a:gd name="adj1" fmla="val 117295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upo 239"/>
            <p:cNvGrpSpPr/>
            <p:nvPr/>
          </p:nvGrpSpPr>
          <p:grpSpPr>
            <a:xfrm>
              <a:off x="5541912" y="4084876"/>
              <a:ext cx="144000" cy="72000"/>
              <a:chOff x="4964148" y="6620830"/>
              <a:chExt cx="217707" cy="144000"/>
            </a:xfrm>
          </p:grpSpPr>
          <p:sp>
            <p:nvSpPr>
              <p:cNvPr id="241" name="Retângulo 240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42" name="Conexão reta 241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Conexão em ângulos retos 242"/>
            <p:cNvCxnSpPr>
              <a:stCxn id="241" idx="3"/>
              <a:endCxn id="63" idx="0"/>
            </p:cNvCxnSpPr>
            <p:nvPr/>
          </p:nvCxnSpPr>
          <p:spPr>
            <a:xfrm>
              <a:off x="5684783" y="4120876"/>
              <a:ext cx="99943" cy="29245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upo 248"/>
            <p:cNvGrpSpPr/>
            <p:nvPr/>
          </p:nvGrpSpPr>
          <p:grpSpPr>
            <a:xfrm>
              <a:off x="5681083" y="3440303"/>
              <a:ext cx="144000" cy="72000"/>
              <a:chOff x="4964148" y="6620830"/>
              <a:chExt cx="217707" cy="144000"/>
            </a:xfrm>
          </p:grpSpPr>
          <p:sp>
            <p:nvSpPr>
              <p:cNvPr id="250" name="Retângulo 249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51" name="Conexão reta 250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Conexão em ângulos retos 251"/>
            <p:cNvCxnSpPr>
              <a:stCxn id="250" idx="1"/>
              <a:endCxn id="57" idx="3"/>
            </p:cNvCxnSpPr>
            <p:nvPr/>
          </p:nvCxnSpPr>
          <p:spPr>
            <a:xfrm rot="10800000">
              <a:off x="5532091" y="3475919"/>
              <a:ext cx="148992" cy="38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upo 253"/>
            <p:cNvGrpSpPr/>
            <p:nvPr/>
          </p:nvGrpSpPr>
          <p:grpSpPr>
            <a:xfrm>
              <a:off x="6259355" y="4085113"/>
              <a:ext cx="144000" cy="72000"/>
              <a:chOff x="4964148" y="6620830"/>
              <a:chExt cx="217707" cy="144000"/>
            </a:xfrm>
          </p:grpSpPr>
          <p:sp>
            <p:nvSpPr>
              <p:cNvPr id="255" name="Retângulo 254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56" name="Conexão reta 255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Conexão em ângulos retos 256"/>
            <p:cNvCxnSpPr>
              <a:stCxn id="255" idx="3"/>
              <a:endCxn id="60" idx="0"/>
            </p:cNvCxnSpPr>
            <p:nvPr/>
          </p:nvCxnSpPr>
          <p:spPr>
            <a:xfrm>
              <a:off x="6402226" y="4121113"/>
              <a:ext cx="101250" cy="29648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Grupo 264"/>
            <p:cNvGrpSpPr/>
            <p:nvPr/>
          </p:nvGrpSpPr>
          <p:grpSpPr>
            <a:xfrm>
              <a:off x="5676726" y="2863254"/>
              <a:ext cx="144000" cy="72000"/>
              <a:chOff x="4964148" y="6620830"/>
              <a:chExt cx="217707" cy="144000"/>
            </a:xfrm>
          </p:grpSpPr>
          <p:sp>
            <p:nvSpPr>
              <p:cNvPr id="266" name="Retângulo 265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7" name="Conexão reta 266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8" name="Conexão em ângulos retos 267"/>
            <p:cNvCxnSpPr>
              <a:stCxn id="266" idx="1"/>
              <a:endCxn id="54" idx="3"/>
            </p:cNvCxnSpPr>
            <p:nvPr/>
          </p:nvCxnSpPr>
          <p:spPr>
            <a:xfrm rot="10800000" flipV="1">
              <a:off x="5518862" y="2899254"/>
              <a:ext cx="157865" cy="86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Grupo 217"/>
            <p:cNvGrpSpPr/>
            <p:nvPr/>
          </p:nvGrpSpPr>
          <p:grpSpPr>
            <a:xfrm>
              <a:off x="5888640" y="4079473"/>
              <a:ext cx="144000" cy="144000"/>
              <a:chOff x="6968286" y="6310310"/>
              <a:chExt cx="288990" cy="290900"/>
            </a:xfrm>
          </p:grpSpPr>
          <p:cxnSp>
            <p:nvCxnSpPr>
              <p:cNvPr id="219" name="Conexão reta 218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exão reta 219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Arco 220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222" name="Grupo 221"/>
            <p:cNvGrpSpPr/>
            <p:nvPr/>
          </p:nvGrpSpPr>
          <p:grpSpPr>
            <a:xfrm flipH="1">
              <a:off x="5457476" y="3614060"/>
              <a:ext cx="144000" cy="144000"/>
              <a:chOff x="6968286" y="6310310"/>
              <a:chExt cx="288990" cy="290900"/>
            </a:xfrm>
          </p:grpSpPr>
          <p:cxnSp>
            <p:nvCxnSpPr>
              <p:cNvPr id="223" name="Conexão reta 222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xão reta 235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Arco 236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238" name="Grupo 237"/>
            <p:cNvGrpSpPr/>
            <p:nvPr/>
          </p:nvGrpSpPr>
          <p:grpSpPr>
            <a:xfrm flipH="1">
              <a:off x="5460590" y="3058690"/>
              <a:ext cx="144000" cy="144000"/>
              <a:chOff x="6968286" y="6310310"/>
              <a:chExt cx="288990" cy="290900"/>
            </a:xfrm>
          </p:grpSpPr>
          <p:cxnSp>
            <p:nvCxnSpPr>
              <p:cNvPr id="239" name="Conexão reta 238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exão reta 243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Arco 244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46" name="CaixaDeTexto 245"/>
            <p:cNvSpPr txBox="1"/>
            <p:nvPr/>
          </p:nvSpPr>
          <p:spPr>
            <a:xfrm>
              <a:off x="5816976" y="2870302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Edifício 3</a:t>
              </a:r>
            </a:p>
          </p:txBody>
        </p:sp>
        <p:sp>
          <p:nvSpPr>
            <p:cNvPr id="247" name="CaixaDeTexto 246"/>
            <p:cNvSpPr txBox="1"/>
            <p:nvPr/>
          </p:nvSpPr>
          <p:spPr>
            <a:xfrm>
              <a:off x="5827156" y="3454476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Edifício 2</a:t>
              </a:r>
            </a:p>
          </p:txBody>
        </p:sp>
        <p:sp>
          <p:nvSpPr>
            <p:cNvPr id="248" name="CaixaDeTexto 247"/>
            <p:cNvSpPr txBox="1"/>
            <p:nvPr/>
          </p:nvSpPr>
          <p:spPr>
            <a:xfrm>
              <a:off x="6538631" y="3446610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Edifício 1</a:t>
              </a:r>
            </a:p>
          </p:txBody>
        </p:sp>
        <p:sp>
          <p:nvSpPr>
            <p:cNvPr id="253" name="CaixaDeTexto 252"/>
            <p:cNvSpPr txBox="1"/>
            <p:nvPr/>
          </p:nvSpPr>
          <p:spPr>
            <a:xfrm>
              <a:off x="5537761" y="3013251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22</a:t>
              </a:r>
              <a:endParaRPr lang="pt-PT" sz="600" dirty="0"/>
            </a:p>
          </p:txBody>
        </p:sp>
        <p:sp>
          <p:nvSpPr>
            <p:cNvPr id="258" name="CaixaDeTexto 257"/>
            <p:cNvSpPr txBox="1"/>
            <p:nvPr/>
          </p:nvSpPr>
          <p:spPr>
            <a:xfrm>
              <a:off x="5536455" y="3567701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24</a:t>
              </a:r>
              <a:endParaRPr lang="pt-PT" sz="600" dirty="0"/>
            </a:p>
          </p:txBody>
        </p:sp>
        <p:sp>
          <p:nvSpPr>
            <p:cNvPr id="259" name="CaixaDeTexto 258"/>
            <p:cNvSpPr txBox="1"/>
            <p:nvPr/>
          </p:nvSpPr>
          <p:spPr>
            <a:xfrm>
              <a:off x="5776867" y="3934982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1</a:t>
              </a:r>
              <a:endParaRPr lang="pt-PT" sz="600" dirty="0"/>
            </a:p>
          </p:txBody>
        </p:sp>
        <p:grpSp>
          <p:nvGrpSpPr>
            <p:cNvPr id="264" name="Grupo 263"/>
            <p:cNvGrpSpPr/>
            <p:nvPr/>
          </p:nvGrpSpPr>
          <p:grpSpPr>
            <a:xfrm>
              <a:off x="6610154" y="4079476"/>
              <a:ext cx="144000" cy="144000"/>
              <a:chOff x="6968286" y="6310310"/>
              <a:chExt cx="288990" cy="290900"/>
            </a:xfrm>
          </p:grpSpPr>
          <p:cxnSp>
            <p:nvCxnSpPr>
              <p:cNvPr id="269" name="Conexão reta 268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exão reta 269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Arco 270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72" name="CaixaDeTexto 271"/>
            <p:cNvSpPr txBox="1"/>
            <p:nvPr/>
          </p:nvSpPr>
          <p:spPr>
            <a:xfrm>
              <a:off x="6498381" y="3934985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3</a:t>
              </a:r>
              <a:endParaRPr lang="pt-PT" sz="600" dirty="0"/>
            </a:p>
          </p:txBody>
        </p:sp>
        <p:sp>
          <p:nvSpPr>
            <p:cNvPr id="327" name="CaixaDeTexto 326"/>
            <p:cNvSpPr txBox="1"/>
            <p:nvPr/>
          </p:nvSpPr>
          <p:spPr>
            <a:xfrm>
              <a:off x="5535661" y="3730014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Banco</a:t>
              </a:r>
              <a:endParaRPr lang="pt-PT" sz="600" dirty="0"/>
            </a:p>
          </p:txBody>
        </p:sp>
      </p:grpSp>
      <p:sp>
        <p:nvSpPr>
          <p:cNvPr id="328" name="Retângulo arredondado 327"/>
          <p:cNvSpPr/>
          <p:nvPr/>
        </p:nvSpPr>
        <p:spPr>
          <a:xfrm>
            <a:off x="2794115" y="1414069"/>
            <a:ext cx="1872000" cy="1152000"/>
          </a:xfrm>
          <a:prstGeom prst="roundRect">
            <a:avLst>
              <a:gd name="adj" fmla="val 38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600" b="1" dirty="0" smtClean="0"/>
          </a:p>
          <a:p>
            <a:pPr indent="90488"/>
            <a:endParaRPr lang="pt-PT" sz="600" b="1" dirty="0" smtClean="0"/>
          </a:p>
          <a:p>
            <a:pPr indent="90488"/>
            <a:endParaRPr lang="pt-PT" sz="600" b="1" dirty="0"/>
          </a:p>
          <a:p>
            <a:pPr indent="90488"/>
            <a:r>
              <a:rPr lang="pt-PT" sz="1000" b="1" dirty="0" smtClean="0"/>
              <a:t>Imóveis </a:t>
            </a:r>
            <a:r>
              <a:rPr lang="pt-PT" sz="800" dirty="0" smtClean="0"/>
              <a:t>(com </a:t>
            </a:r>
            <a:r>
              <a:rPr lang="pt-PT" sz="800" dirty="0"/>
              <a:t>garagem </a:t>
            </a:r>
            <a:r>
              <a:rPr lang="pt-PT" sz="800" dirty="0" smtClean="0"/>
              <a:t>própria)</a:t>
            </a:r>
          </a:p>
          <a:p>
            <a:pPr indent="90488"/>
            <a:endParaRPr lang="pt-PT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Edifício tem 3 pisos, </a:t>
            </a:r>
            <a:r>
              <a:rPr lang="pt-PT" sz="600" dirty="0"/>
              <a:t>com 2 frações cada</a:t>
            </a:r>
            <a:r>
              <a:rPr lang="pt-PT" sz="6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No R/C existe uma zona comercial;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O restaurante é </a:t>
            </a:r>
            <a:r>
              <a:rPr lang="pt-PT" sz="600" dirty="0"/>
              <a:t>alimentado por ramal próprio, distinto do ramal para os serviços </a:t>
            </a:r>
            <a:r>
              <a:rPr lang="pt-PT" sz="600" dirty="0" smtClean="0"/>
              <a:t>comuns;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A entrada da Loja 5 é feita pela Av. 5 de janeiro, mas a Loja 5 é alimentada pelo ramal da zona comercial (portinhola na Rua Nova).</a:t>
            </a:r>
          </a:p>
          <a:p>
            <a:pPr indent="90488"/>
            <a:endParaRPr lang="pt-PT" sz="800" dirty="0" smtClean="0"/>
          </a:p>
        </p:txBody>
      </p:sp>
      <p:sp>
        <p:nvSpPr>
          <p:cNvPr id="329" name="Retângulo arredondado 328"/>
          <p:cNvSpPr/>
          <p:nvPr/>
        </p:nvSpPr>
        <p:spPr>
          <a:xfrm>
            <a:off x="3661630" y="1127550"/>
            <a:ext cx="1008000" cy="43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1200" dirty="0"/>
          </a:p>
        </p:txBody>
      </p:sp>
      <p:sp>
        <p:nvSpPr>
          <p:cNvPr id="330" name="Retângulo arredondado 329"/>
          <p:cNvSpPr/>
          <p:nvPr/>
        </p:nvSpPr>
        <p:spPr>
          <a:xfrm>
            <a:off x="2797513" y="1126360"/>
            <a:ext cx="10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 smtClean="0"/>
              <a:t>Exemplo 2</a:t>
            </a:r>
            <a:endParaRPr lang="pt-PT" sz="1400" b="1" dirty="0"/>
          </a:p>
        </p:txBody>
      </p:sp>
      <p:sp>
        <p:nvSpPr>
          <p:cNvPr id="450" name="Retângulo arredondado 449"/>
          <p:cNvSpPr/>
          <p:nvPr/>
        </p:nvSpPr>
        <p:spPr>
          <a:xfrm>
            <a:off x="349235" y="1412469"/>
            <a:ext cx="1872000" cy="1153281"/>
          </a:xfrm>
          <a:prstGeom prst="roundRect">
            <a:avLst>
              <a:gd name="adj" fmla="val 38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600" b="1" dirty="0" smtClean="0"/>
          </a:p>
          <a:p>
            <a:pPr indent="90488"/>
            <a:endParaRPr lang="pt-PT" sz="600" b="1" dirty="0"/>
          </a:p>
          <a:p>
            <a:pPr indent="90488"/>
            <a:r>
              <a:rPr lang="pt-PT" sz="1000" b="1" dirty="0" smtClean="0"/>
              <a:t>Moradia</a:t>
            </a:r>
            <a:endParaRPr lang="pt-PT" sz="600" dirty="0"/>
          </a:p>
          <a:p>
            <a:pPr indent="90488"/>
            <a:endParaRPr lang="pt-PT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Tem piscina.</a:t>
            </a:r>
          </a:p>
          <a:p>
            <a:endParaRPr lang="pt-PT" sz="600" dirty="0"/>
          </a:p>
          <a:p>
            <a:endParaRPr lang="pt-PT" sz="600" dirty="0" smtClean="0"/>
          </a:p>
          <a:p>
            <a:endParaRPr lang="pt-PT" sz="600" dirty="0" smtClean="0"/>
          </a:p>
          <a:p>
            <a:endParaRPr lang="pt-PT" sz="600" dirty="0"/>
          </a:p>
          <a:p>
            <a:endParaRPr lang="pt-PT" sz="600" dirty="0"/>
          </a:p>
          <a:p>
            <a:endParaRPr lang="pt-PT" sz="600" dirty="0" smtClean="0"/>
          </a:p>
        </p:txBody>
      </p:sp>
      <p:sp>
        <p:nvSpPr>
          <p:cNvPr id="451" name="Retângulo arredondado 450"/>
          <p:cNvSpPr/>
          <p:nvPr/>
        </p:nvSpPr>
        <p:spPr>
          <a:xfrm>
            <a:off x="1216750" y="1125950"/>
            <a:ext cx="1008000" cy="43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1200" dirty="0"/>
          </a:p>
        </p:txBody>
      </p:sp>
      <p:sp>
        <p:nvSpPr>
          <p:cNvPr id="452" name="Retângulo arredondado 451"/>
          <p:cNvSpPr/>
          <p:nvPr/>
        </p:nvSpPr>
        <p:spPr>
          <a:xfrm>
            <a:off x="352633" y="1124760"/>
            <a:ext cx="10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 smtClean="0"/>
              <a:t>Exemplo 1</a:t>
            </a:r>
            <a:endParaRPr lang="pt-PT" sz="1400" b="1" dirty="0"/>
          </a:p>
        </p:txBody>
      </p:sp>
      <p:sp>
        <p:nvSpPr>
          <p:cNvPr id="453" name="Retângulo arredondado 452"/>
          <p:cNvSpPr/>
          <p:nvPr/>
        </p:nvSpPr>
        <p:spPr>
          <a:xfrm>
            <a:off x="7685520" y="1413375"/>
            <a:ext cx="1872000" cy="1151678"/>
          </a:xfrm>
          <a:prstGeom prst="roundRect">
            <a:avLst>
              <a:gd name="adj" fmla="val 38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600" b="1" dirty="0" smtClean="0"/>
          </a:p>
          <a:p>
            <a:pPr indent="90488"/>
            <a:endParaRPr lang="pt-PT" sz="600" b="1" dirty="0"/>
          </a:p>
          <a:p>
            <a:pPr indent="90488"/>
            <a:r>
              <a:rPr lang="pt-PT" sz="1000" b="1" dirty="0" smtClean="0"/>
              <a:t>Imóveis </a:t>
            </a:r>
            <a:r>
              <a:rPr lang="pt-PT" sz="800" dirty="0" smtClean="0"/>
              <a:t>(com 1 ponto de entrega)</a:t>
            </a:r>
          </a:p>
          <a:p>
            <a:pPr marL="90488"/>
            <a:r>
              <a:rPr lang="pt-PT" sz="700" dirty="0"/>
              <a:t>(por ex.: redes de distribuição fechada, condomínios fechados)</a:t>
            </a:r>
          </a:p>
          <a:p>
            <a:pPr indent="90488"/>
            <a:endParaRPr lang="pt-PT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5 vivendas no mesmo recinto (2 das quais são novas – Viv.4 e Viv.5);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600" dirty="0" smtClean="0"/>
              <a:t>3 pontos </a:t>
            </a:r>
            <a:r>
              <a:rPr lang="pt-PT" sz="600" dirty="0"/>
              <a:t>de carregamento de veículos </a:t>
            </a:r>
            <a:r>
              <a:rPr lang="pt-PT" sz="600" dirty="0" smtClean="0"/>
              <a:t>elétricos (1 dos quais é novo – carregamento “rápido”).</a:t>
            </a:r>
          </a:p>
          <a:p>
            <a:endParaRPr lang="pt-PT" sz="600" dirty="0" smtClean="0"/>
          </a:p>
        </p:txBody>
      </p:sp>
      <p:sp>
        <p:nvSpPr>
          <p:cNvPr id="454" name="Retângulo arredondado 453"/>
          <p:cNvSpPr/>
          <p:nvPr/>
        </p:nvSpPr>
        <p:spPr>
          <a:xfrm>
            <a:off x="8553035" y="1126855"/>
            <a:ext cx="1008000" cy="43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0488"/>
            <a:endParaRPr lang="pt-PT" sz="1200" dirty="0"/>
          </a:p>
        </p:txBody>
      </p:sp>
      <p:sp>
        <p:nvSpPr>
          <p:cNvPr id="455" name="Retângulo arredondado 454"/>
          <p:cNvSpPr/>
          <p:nvPr/>
        </p:nvSpPr>
        <p:spPr>
          <a:xfrm>
            <a:off x="7688918" y="1125665"/>
            <a:ext cx="100800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 smtClean="0"/>
              <a:t>Exemplo 4</a:t>
            </a:r>
            <a:endParaRPr lang="pt-PT" sz="14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352286" y="3284244"/>
            <a:ext cx="1890953" cy="1279095"/>
            <a:chOff x="352286" y="3284244"/>
            <a:chExt cx="1890953" cy="1279095"/>
          </a:xfrm>
        </p:grpSpPr>
        <p:sp>
          <p:nvSpPr>
            <p:cNvPr id="106" name="Retângulo 105"/>
            <p:cNvSpPr/>
            <p:nvPr/>
          </p:nvSpPr>
          <p:spPr>
            <a:xfrm>
              <a:off x="425884" y="3284244"/>
              <a:ext cx="1080000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7" name="Retângulo 106"/>
            <p:cNvSpPr/>
            <p:nvPr/>
          </p:nvSpPr>
          <p:spPr>
            <a:xfrm>
              <a:off x="845999" y="3491656"/>
              <a:ext cx="504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8" name="Retângulo 107"/>
            <p:cNvSpPr/>
            <p:nvPr/>
          </p:nvSpPr>
          <p:spPr>
            <a:xfrm>
              <a:off x="352286" y="4221547"/>
              <a:ext cx="1872000" cy="21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09" name="Grupo 108"/>
            <p:cNvGrpSpPr/>
            <p:nvPr/>
          </p:nvGrpSpPr>
          <p:grpSpPr>
            <a:xfrm>
              <a:off x="710388" y="4141803"/>
              <a:ext cx="73204" cy="106670"/>
              <a:chOff x="634408" y="4007739"/>
              <a:chExt cx="73204" cy="106670"/>
            </a:xfrm>
          </p:grpSpPr>
          <p:sp>
            <p:nvSpPr>
              <p:cNvPr id="110" name="Retângulo 109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1" name="Triângulo isósceles 110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21" name="CaixaDeTexto 120"/>
            <p:cNvSpPr txBox="1"/>
            <p:nvPr/>
          </p:nvSpPr>
          <p:spPr>
            <a:xfrm>
              <a:off x="1631239" y="4220895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 smtClean="0"/>
                <a:t>Rua Nova</a:t>
              </a:r>
              <a:endParaRPr lang="pt-PT" sz="800" dirty="0"/>
            </a:p>
          </p:txBody>
        </p:sp>
        <p:sp>
          <p:nvSpPr>
            <p:cNvPr id="209" name="Retângulo 208"/>
            <p:cNvSpPr/>
            <p:nvPr/>
          </p:nvSpPr>
          <p:spPr>
            <a:xfrm>
              <a:off x="455867" y="4419339"/>
              <a:ext cx="144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10" name="Conexão em ângulos retos 209"/>
            <p:cNvCxnSpPr>
              <a:stCxn id="209" idx="3"/>
              <a:endCxn id="111" idx="0"/>
            </p:cNvCxnSpPr>
            <p:nvPr/>
          </p:nvCxnSpPr>
          <p:spPr>
            <a:xfrm flipV="1">
              <a:off x="599867" y="4248473"/>
              <a:ext cx="146521" cy="242866"/>
            </a:xfrm>
            <a:prstGeom prst="bentConnector2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upo 211"/>
            <p:cNvGrpSpPr/>
            <p:nvPr/>
          </p:nvGrpSpPr>
          <p:grpSpPr>
            <a:xfrm>
              <a:off x="853128" y="3772019"/>
              <a:ext cx="144000" cy="72000"/>
              <a:chOff x="4964148" y="6620830"/>
              <a:chExt cx="217707" cy="144000"/>
            </a:xfrm>
          </p:grpSpPr>
          <p:sp>
            <p:nvSpPr>
              <p:cNvPr id="213" name="Retângulo 212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14" name="Conexão reta 213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Conexão em ângulos retos 214"/>
            <p:cNvCxnSpPr>
              <a:stCxn id="213" idx="1"/>
              <a:endCxn id="110" idx="0"/>
            </p:cNvCxnSpPr>
            <p:nvPr/>
          </p:nvCxnSpPr>
          <p:spPr>
            <a:xfrm rot="10800000" flipV="1">
              <a:off x="747592" y="3808019"/>
              <a:ext cx="105536" cy="333784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upo 414"/>
            <p:cNvGrpSpPr/>
            <p:nvPr/>
          </p:nvGrpSpPr>
          <p:grpSpPr>
            <a:xfrm>
              <a:off x="1095464" y="3782474"/>
              <a:ext cx="144000" cy="144000"/>
              <a:chOff x="6968286" y="6310310"/>
              <a:chExt cx="288990" cy="290900"/>
            </a:xfrm>
          </p:grpSpPr>
          <p:cxnSp>
            <p:nvCxnSpPr>
              <p:cNvPr id="416" name="Conexão reta 415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Conexão reta 416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" name="Arco 417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19" name="CaixaDeTexto 418"/>
            <p:cNvSpPr txBox="1"/>
            <p:nvPr/>
          </p:nvSpPr>
          <p:spPr>
            <a:xfrm>
              <a:off x="976548" y="3637983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10</a:t>
              </a:r>
              <a:endParaRPr lang="pt-PT" sz="600" dirty="0"/>
            </a:p>
          </p:txBody>
        </p:sp>
        <p:sp>
          <p:nvSpPr>
            <p:cNvPr id="461" name="CaixaDeTexto 460"/>
            <p:cNvSpPr txBox="1"/>
            <p:nvPr/>
          </p:nvSpPr>
          <p:spPr>
            <a:xfrm>
              <a:off x="789609" y="3480736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692101" y="2708585"/>
            <a:ext cx="1913637" cy="1866987"/>
            <a:chOff x="7692101" y="2708585"/>
            <a:chExt cx="1913637" cy="1866987"/>
          </a:xfrm>
        </p:grpSpPr>
        <p:sp>
          <p:nvSpPr>
            <p:cNvPr id="134" name="Retângulo 133"/>
            <p:cNvSpPr/>
            <p:nvPr/>
          </p:nvSpPr>
          <p:spPr>
            <a:xfrm>
              <a:off x="7765103" y="2708585"/>
              <a:ext cx="1728000" cy="15147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4" name="Retângulo 173"/>
            <p:cNvSpPr/>
            <p:nvPr/>
          </p:nvSpPr>
          <p:spPr>
            <a:xfrm>
              <a:off x="8803680" y="3229804"/>
              <a:ext cx="144000" cy="648000"/>
            </a:xfrm>
            <a:prstGeom prst="rect">
              <a:avLst/>
            </a:prstGeom>
            <a:solidFill>
              <a:srgbClr val="CAC1AE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3" name="Retângulo 172"/>
            <p:cNvSpPr/>
            <p:nvPr/>
          </p:nvSpPr>
          <p:spPr>
            <a:xfrm>
              <a:off x="8336955" y="3207578"/>
              <a:ext cx="144000" cy="1015864"/>
            </a:xfrm>
            <a:prstGeom prst="rect">
              <a:avLst/>
            </a:prstGeom>
            <a:solidFill>
              <a:srgbClr val="CAC1AE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2" name="Retângulo 171"/>
            <p:cNvSpPr/>
            <p:nvPr/>
          </p:nvSpPr>
          <p:spPr>
            <a:xfrm>
              <a:off x="8336955" y="3876646"/>
              <a:ext cx="610725" cy="144000"/>
            </a:xfrm>
            <a:prstGeom prst="rect">
              <a:avLst/>
            </a:prstGeom>
            <a:solidFill>
              <a:srgbClr val="CAC1AE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7830116" y="3577896"/>
              <a:ext cx="432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8" name="Retângulo 137"/>
            <p:cNvSpPr/>
            <p:nvPr/>
          </p:nvSpPr>
          <p:spPr>
            <a:xfrm>
              <a:off x="7830116" y="3143646"/>
              <a:ext cx="432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9" name="Retângulo 138"/>
            <p:cNvSpPr/>
            <p:nvPr/>
          </p:nvSpPr>
          <p:spPr>
            <a:xfrm>
              <a:off x="7692101" y="4219345"/>
              <a:ext cx="1872000" cy="21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8993738" y="422026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 smtClean="0"/>
                <a:t>Rua Nova</a:t>
              </a:r>
              <a:endParaRPr lang="pt-PT" sz="800" dirty="0"/>
            </a:p>
          </p:txBody>
        </p:sp>
        <p:sp>
          <p:nvSpPr>
            <p:cNvPr id="162" name="Retângulo 161"/>
            <p:cNvSpPr/>
            <p:nvPr/>
          </p:nvSpPr>
          <p:spPr>
            <a:xfrm>
              <a:off x="8985816" y="3577896"/>
              <a:ext cx="432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3" name="Retângulo 162"/>
            <p:cNvSpPr/>
            <p:nvPr/>
          </p:nvSpPr>
          <p:spPr>
            <a:xfrm>
              <a:off x="8985816" y="3143646"/>
              <a:ext cx="432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5" name="Retângulo 164"/>
            <p:cNvSpPr/>
            <p:nvPr/>
          </p:nvSpPr>
          <p:spPr>
            <a:xfrm>
              <a:off x="8339705" y="2779313"/>
              <a:ext cx="432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2" name="Retângulo 111"/>
            <p:cNvSpPr/>
            <p:nvPr/>
          </p:nvSpPr>
          <p:spPr>
            <a:xfrm>
              <a:off x="7760943" y="4431572"/>
              <a:ext cx="144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3" name="Retângulo 112"/>
            <p:cNvSpPr/>
            <p:nvPr/>
          </p:nvSpPr>
          <p:spPr>
            <a:xfrm>
              <a:off x="8480524" y="4079939"/>
              <a:ext cx="144000" cy="14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20" name="Grupo 119"/>
            <p:cNvGrpSpPr/>
            <p:nvPr/>
          </p:nvGrpSpPr>
          <p:grpSpPr>
            <a:xfrm>
              <a:off x="8104332" y="3852441"/>
              <a:ext cx="144000" cy="72000"/>
              <a:chOff x="4964148" y="6620830"/>
              <a:chExt cx="217707" cy="144000"/>
            </a:xfrm>
          </p:grpSpPr>
          <p:sp>
            <p:nvSpPr>
              <p:cNvPr id="123" name="Retângulo 122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24" name="Conexão reta 123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upo 124"/>
            <p:cNvGrpSpPr/>
            <p:nvPr/>
          </p:nvGrpSpPr>
          <p:grpSpPr>
            <a:xfrm>
              <a:off x="8108920" y="3421721"/>
              <a:ext cx="144000" cy="72000"/>
              <a:chOff x="4964148" y="6620830"/>
              <a:chExt cx="217707" cy="144000"/>
            </a:xfrm>
          </p:grpSpPr>
          <p:sp>
            <p:nvSpPr>
              <p:cNvPr id="136" name="Retângulo 135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37" name="Conexão reta 136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upo 143"/>
            <p:cNvGrpSpPr/>
            <p:nvPr/>
          </p:nvGrpSpPr>
          <p:grpSpPr>
            <a:xfrm>
              <a:off x="8985816" y="3855054"/>
              <a:ext cx="144000" cy="72000"/>
              <a:chOff x="4964148" y="6620830"/>
              <a:chExt cx="217707" cy="144000"/>
            </a:xfrm>
          </p:grpSpPr>
          <p:sp>
            <p:nvSpPr>
              <p:cNvPr id="145" name="Retângulo 144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6" name="Conexão reta 145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o 146"/>
            <p:cNvGrpSpPr/>
            <p:nvPr/>
          </p:nvGrpSpPr>
          <p:grpSpPr>
            <a:xfrm>
              <a:off x="8990404" y="3424334"/>
              <a:ext cx="144000" cy="72000"/>
              <a:chOff x="4964148" y="6620830"/>
              <a:chExt cx="217707" cy="144000"/>
            </a:xfrm>
          </p:grpSpPr>
          <p:sp>
            <p:nvSpPr>
              <p:cNvPr id="148" name="Retângulo 147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9" name="Conexão reta 148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o 149"/>
            <p:cNvGrpSpPr/>
            <p:nvPr/>
          </p:nvGrpSpPr>
          <p:grpSpPr>
            <a:xfrm>
              <a:off x="8481655" y="3061924"/>
              <a:ext cx="144000" cy="72000"/>
              <a:chOff x="4964148" y="6620830"/>
              <a:chExt cx="217707" cy="144000"/>
            </a:xfrm>
          </p:grpSpPr>
          <p:sp>
            <p:nvSpPr>
              <p:cNvPr id="151" name="Retângulo 150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55" name="Conexão reta 154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Conexão em ângulos retos 155"/>
            <p:cNvCxnSpPr>
              <a:stCxn id="112" idx="3"/>
              <a:endCxn id="113" idx="2"/>
            </p:cNvCxnSpPr>
            <p:nvPr/>
          </p:nvCxnSpPr>
          <p:spPr>
            <a:xfrm flipV="1">
              <a:off x="7904943" y="4223939"/>
              <a:ext cx="647581" cy="279633"/>
            </a:xfrm>
            <a:prstGeom prst="bentConnector2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xão em ângulos retos 157"/>
            <p:cNvCxnSpPr>
              <a:stCxn id="123" idx="3"/>
              <a:endCxn id="113" idx="0"/>
            </p:cNvCxnSpPr>
            <p:nvPr/>
          </p:nvCxnSpPr>
          <p:spPr>
            <a:xfrm>
              <a:off x="8247203" y="3888441"/>
              <a:ext cx="305321" cy="191498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xão em ângulos retos 159"/>
            <p:cNvCxnSpPr>
              <a:stCxn id="136" idx="3"/>
              <a:endCxn id="113" idx="0"/>
            </p:cNvCxnSpPr>
            <p:nvPr/>
          </p:nvCxnSpPr>
          <p:spPr>
            <a:xfrm>
              <a:off x="8251791" y="3457721"/>
              <a:ext cx="300733" cy="622218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xão em ângulos retos 165"/>
            <p:cNvCxnSpPr>
              <a:stCxn id="151" idx="2"/>
              <a:endCxn id="113" idx="0"/>
            </p:cNvCxnSpPr>
            <p:nvPr/>
          </p:nvCxnSpPr>
          <p:spPr>
            <a:xfrm rot="5400000">
              <a:off x="8079801" y="3606648"/>
              <a:ext cx="946015" cy="567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xão em ângulos retos 166"/>
            <p:cNvCxnSpPr>
              <a:stCxn id="148" idx="1"/>
              <a:endCxn id="113" idx="3"/>
            </p:cNvCxnSpPr>
            <p:nvPr/>
          </p:nvCxnSpPr>
          <p:spPr>
            <a:xfrm rot="10800000" flipV="1">
              <a:off x="8624524" y="3460333"/>
              <a:ext cx="365880" cy="69160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xão em ângulos retos 167"/>
            <p:cNvCxnSpPr>
              <a:stCxn id="145" idx="1"/>
              <a:endCxn id="113" idx="3"/>
            </p:cNvCxnSpPr>
            <p:nvPr/>
          </p:nvCxnSpPr>
          <p:spPr>
            <a:xfrm rot="10800000" flipV="1">
              <a:off x="8624524" y="3891053"/>
              <a:ext cx="361292" cy="26088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CaixaDeTexto 174"/>
            <p:cNvSpPr txBox="1"/>
            <p:nvPr/>
          </p:nvSpPr>
          <p:spPr>
            <a:xfrm rot="16200000">
              <a:off x="8152919" y="3512457"/>
              <a:ext cx="527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Rua B1</a:t>
              </a:r>
              <a:endParaRPr lang="pt-PT" sz="600" dirty="0"/>
            </a:p>
          </p:txBody>
        </p:sp>
        <p:sp>
          <p:nvSpPr>
            <p:cNvPr id="176" name="CaixaDeTexto 175"/>
            <p:cNvSpPr txBox="1"/>
            <p:nvPr/>
          </p:nvSpPr>
          <p:spPr>
            <a:xfrm rot="16200000">
              <a:off x="8614099" y="3512457"/>
              <a:ext cx="527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Rua B2</a:t>
              </a:r>
              <a:endParaRPr lang="pt-PT" sz="600" dirty="0"/>
            </a:p>
          </p:txBody>
        </p:sp>
        <p:sp>
          <p:nvSpPr>
            <p:cNvPr id="177" name="CaixaDeTexto 176"/>
            <p:cNvSpPr txBox="1"/>
            <p:nvPr/>
          </p:nvSpPr>
          <p:spPr>
            <a:xfrm>
              <a:off x="8484979" y="3854421"/>
              <a:ext cx="527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Rua B2</a:t>
              </a:r>
              <a:endParaRPr lang="pt-PT" sz="600" dirty="0"/>
            </a:p>
          </p:txBody>
        </p:sp>
        <p:grpSp>
          <p:nvGrpSpPr>
            <p:cNvPr id="425" name="Grupo 424"/>
            <p:cNvGrpSpPr/>
            <p:nvPr/>
          </p:nvGrpSpPr>
          <p:grpSpPr>
            <a:xfrm flipH="1">
              <a:off x="8913233" y="3286034"/>
              <a:ext cx="144000" cy="144000"/>
              <a:chOff x="6968286" y="6310310"/>
              <a:chExt cx="288990" cy="290900"/>
            </a:xfrm>
          </p:grpSpPr>
          <p:cxnSp>
            <p:nvCxnSpPr>
              <p:cNvPr id="426" name="Conexão reta 425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Conexão reta 426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Arco 427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30" name="Grupo 429"/>
            <p:cNvGrpSpPr/>
            <p:nvPr/>
          </p:nvGrpSpPr>
          <p:grpSpPr>
            <a:xfrm flipH="1">
              <a:off x="8907575" y="3704679"/>
              <a:ext cx="144000" cy="144000"/>
              <a:chOff x="6968286" y="6310310"/>
              <a:chExt cx="288990" cy="290900"/>
            </a:xfrm>
          </p:grpSpPr>
          <p:cxnSp>
            <p:nvCxnSpPr>
              <p:cNvPr id="431" name="Conexão reta 430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Conexão reta 431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Arco 432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35" name="Grupo 434"/>
            <p:cNvGrpSpPr/>
            <p:nvPr/>
          </p:nvGrpSpPr>
          <p:grpSpPr>
            <a:xfrm flipH="1">
              <a:off x="8293020" y="3070960"/>
              <a:ext cx="144000" cy="144000"/>
              <a:chOff x="6968286" y="6310310"/>
              <a:chExt cx="288990" cy="290900"/>
            </a:xfrm>
          </p:grpSpPr>
          <p:cxnSp>
            <p:nvCxnSpPr>
              <p:cNvPr id="436" name="Conexão reta 435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exão reta 436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Arco 437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40" name="Grupo 439"/>
            <p:cNvGrpSpPr/>
            <p:nvPr/>
          </p:nvGrpSpPr>
          <p:grpSpPr>
            <a:xfrm>
              <a:off x="8192273" y="3282684"/>
              <a:ext cx="144000" cy="144000"/>
              <a:chOff x="6968286" y="6310310"/>
              <a:chExt cx="288990" cy="290900"/>
            </a:xfrm>
          </p:grpSpPr>
          <p:cxnSp>
            <p:nvCxnSpPr>
              <p:cNvPr id="441" name="Conexão reta 440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Conexão reta 441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Arco 442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45" name="Grupo 444"/>
            <p:cNvGrpSpPr/>
            <p:nvPr/>
          </p:nvGrpSpPr>
          <p:grpSpPr>
            <a:xfrm>
              <a:off x="8195362" y="3643488"/>
              <a:ext cx="144000" cy="144000"/>
              <a:chOff x="6968286" y="6310310"/>
              <a:chExt cx="288990" cy="290900"/>
            </a:xfrm>
          </p:grpSpPr>
          <p:cxnSp>
            <p:nvCxnSpPr>
              <p:cNvPr id="446" name="Conexão reta 445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Conexão reta 446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Arco 447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56" name="Grupo 455"/>
            <p:cNvGrpSpPr/>
            <p:nvPr/>
          </p:nvGrpSpPr>
          <p:grpSpPr>
            <a:xfrm>
              <a:off x="8343236" y="4147255"/>
              <a:ext cx="144000" cy="144000"/>
              <a:chOff x="6968286" y="6310310"/>
              <a:chExt cx="288990" cy="290900"/>
            </a:xfrm>
          </p:grpSpPr>
          <p:cxnSp>
            <p:nvCxnSpPr>
              <p:cNvPr id="457" name="Conexão reta 456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Conexão reta 457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Arco 458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60" name="CaixaDeTexto 459"/>
            <p:cNvSpPr txBox="1"/>
            <p:nvPr/>
          </p:nvSpPr>
          <p:spPr>
            <a:xfrm>
              <a:off x="8224320" y="4002764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8</a:t>
              </a:r>
              <a:endParaRPr lang="pt-PT" sz="600" dirty="0"/>
            </a:p>
          </p:txBody>
        </p:sp>
        <p:sp>
          <p:nvSpPr>
            <p:cNvPr id="462" name="CaixaDeTexto 461"/>
            <p:cNvSpPr txBox="1"/>
            <p:nvPr/>
          </p:nvSpPr>
          <p:spPr>
            <a:xfrm>
              <a:off x="7767781" y="3125488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 2</a:t>
              </a:r>
            </a:p>
          </p:txBody>
        </p:sp>
        <p:sp>
          <p:nvSpPr>
            <p:cNvPr id="463" name="CaixaDeTexto 462"/>
            <p:cNvSpPr txBox="1"/>
            <p:nvPr/>
          </p:nvSpPr>
          <p:spPr>
            <a:xfrm>
              <a:off x="7773467" y="3567158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 1</a:t>
              </a:r>
            </a:p>
          </p:txBody>
        </p:sp>
        <p:sp>
          <p:nvSpPr>
            <p:cNvPr id="464" name="CaixaDeTexto 463"/>
            <p:cNvSpPr txBox="1"/>
            <p:nvPr/>
          </p:nvSpPr>
          <p:spPr>
            <a:xfrm>
              <a:off x="8279288" y="2773255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 3</a:t>
              </a:r>
            </a:p>
          </p:txBody>
        </p:sp>
        <p:sp>
          <p:nvSpPr>
            <p:cNvPr id="465" name="CaixaDeTexto 464"/>
            <p:cNvSpPr txBox="1"/>
            <p:nvPr/>
          </p:nvSpPr>
          <p:spPr>
            <a:xfrm>
              <a:off x="8968974" y="3139215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 5</a:t>
              </a:r>
            </a:p>
          </p:txBody>
        </p:sp>
        <p:sp>
          <p:nvSpPr>
            <p:cNvPr id="466" name="CaixaDeTexto 465"/>
            <p:cNvSpPr txBox="1"/>
            <p:nvPr/>
          </p:nvSpPr>
          <p:spPr>
            <a:xfrm>
              <a:off x="8974660" y="3580885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Vivenda 4</a:t>
              </a:r>
            </a:p>
          </p:txBody>
        </p:sp>
      </p:grpSp>
      <p:sp>
        <p:nvSpPr>
          <p:cNvPr id="297" name="CaixaDeTexto 296"/>
          <p:cNvSpPr txBox="1"/>
          <p:nvPr/>
        </p:nvSpPr>
        <p:spPr>
          <a:xfrm>
            <a:off x="6536938" y="5408024"/>
            <a:ext cx="30240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PT" sz="800" dirty="0" smtClean="0"/>
              <a:t>Para instalações novas, a FE deve referir todas as frações.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PT" sz="800" dirty="0" smtClean="0"/>
              <a:t>Para instalações existentes, a FE deve referir, no mínimo as frações que foram alteradas, indicando os NIP e CPE respetivos.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PT" sz="800" dirty="0" smtClean="0"/>
              <a:t>No exemplo 3, apesar da FE dever referir os três edifícios, o fator de simultaneidade é definido por edifício.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PT" sz="800" dirty="0" smtClean="0"/>
              <a:t>Os geradores de segurança ou de socorro, devem estar associados às instalações de utilização que alimentam.</a:t>
            </a:r>
            <a:endParaRPr lang="pt-PT" sz="800" dirty="0"/>
          </a:p>
        </p:txBody>
      </p:sp>
      <p:sp>
        <p:nvSpPr>
          <p:cNvPr id="298" name="Retângulo arredondado 297"/>
          <p:cNvSpPr/>
          <p:nvPr/>
        </p:nvSpPr>
        <p:spPr>
          <a:xfrm>
            <a:off x="6535136" y="5015618"/>
            <a:ext cx="3022383" cy="1656000"/>
          </a:xfrm>
          <a:prstGeom prst="roundRect">
            <a:avLst>
              <a:gd name="adj" fmla="val 9190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2000" dirty="0"/>
          </a:p>
        </p:txBody>
      </p:sp>
      <p:sp>
        <p:nvSpPr>
          <p:cNvPr id="299" name="Retângulo 298"/>
          <p:cNvSpPr/>
          <p:nvPr/>
        </p:nvSpPr>
        <p:spPr>
          <a:xfrm>
            <a:off x="6724793" y="4999399"/>
            <a:ext cx="1450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smtClean="0"/>
              <a:t>Notas</a:t>
            </a:r>
            <a:endParaRPr lang="pt-PT" sz="14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769566" y="2708585"/>
            <a:ext cx="1942446" cy="1871473"/>
            <a:chOff x="2769566" y="2708585"/>
            <a:chExt cx="1942446" cy="1871473"/>
          </a:xfrm>
        </p:grpSpPr>
        <p:sp>
          <p:nvSpPr>
            <p:cNvPr id="105" name="Retângulo 104"/>
            <p:cNvSpPr/>
            <p:nvPr/>
          </p:nvSpPr>
          <p:spPr>
            <a:xfrm>
              <a:off x="3009466" y="2852054"/>
              <a:ext cx="1584000" cy="13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3084586" y="2919763"/>
              <a:ext cx="1440000" cy="1224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3081407" y="3124181"/>
              <a:ext cx="144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4017223" y="3916794"/>
              <a:ext cx="504000" cy="21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4" name="Retângulo 363"/>
            <p:cNvSpPr/>
            <p:nvPr/>
          </p:nvSpPr>
          <p:spPr>
            <a:xfrm>
              <a:off x="4017576" y="3701225"/>
              <a:ext cx="504000" cy="21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2" name="Retângulo 371"/>
            <p:cNvSpPr/>
            <p:nvPr/>
          </p:nvSpPr>
          <p:spPr>
            <a:xfrm>
              <a:off x="4016596" y="3486262"/>
              <a:ext cx="504000" cy="21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2" name="Retângulo 391"/>
            <p:cNvSpPr/>
            <p:nvPr/>
          </p:nvSpPr>
          <p:spPr>
            <a:xfrm>
              <a:off x="3087867" y="3846270"/>
              <a:ext cx="504000" cy="286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7" name="Retângulo 396"/>
            <p:cNvSpPr/>
            <p:nvPr/>
          </p:nvSpPr>
          <p:spPr>
            <a:xfrm>
              <a:off x="3085839" y="3485942"/>
              <a:ext cx="504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8" name="Retângulo 87"/>
            <p:cNvSpPr/>
            <p:nvPr/>
          </p:nvSpPr>
          <p:spPr>
            <a:xfrm>
              <a:off x="2796162" y="4222763"/>
              <a:ext cx="1872000" cy="21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3123889" y="2960361"/>
              <a:ext cx="1368000" cy="1150603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95" name="Grupo 94"/>
            <p:cNvGrpSpPr/>
            <p:nvPr/>
          </p:nvGrpSpPr>
          <p:grpSpPr>
            <a:xfrm>
              <a:off x="3620054" y="4138251"/>
              <a:ext cx="73204" cy="106670"/>
              <a:chOff x="634408" y="4007739"/>
              <a:chExt cx="73204" cy="106670"/>
            </a:xfrm>
          </p:grpSpPr>
          <p:sp>
            <p:nvSpPr>
              <p:cNvPr id="96" name="Retângulo 95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7" name="Triângulo isósceles 96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>
              <a:off x="3005470" y="2926640"/>
              <a:ext cx="73204" cy="106670"/>
              <a:chOff x="634408" y="4007739"/>
              <a:chExt cx="73204" cy="106670"/>
            </a:xfrm>
          </p:grpSpPr>
          <p:sp>
            <p:nvSpPr>
              <p:cNvPr id="99" name="Retângulo 98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0" name="Triângulo isósceles 99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01" name="CaixaDeTexto 100"/>
            <p:cNvSpPr txBox="1"/>
            <p:nvPr/>
          </p:nvSpPr>
          <p:spPr>
            <a:xfrm>
              <a:off x="4100012" y="4221523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 smtClean="0"/>
                <a:t>Rua Nova</a:t>
              </a:r>
              <a:endParaRPr lang="pt-PT" sz="800" dirty="0"/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2796342" y="2708585"/>
              <a:ext cx="216000" cy="18714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4" name="CaixaDeTexto 103"/>
            <p:cNvSpPr txBox="1"/>
            <p:nvPr/>
          </p:nvSpPr>
          <p:spPr>
            <a:xfrm rot="16200000">
              <a:off x="2448674" y="3100949"/>
              <a:ext cx="8572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800" dirty="0" smtClean="0"/>
                <a:t>Av. 2 de janeiro</a:t>
              </a:r>
            </a:p>
          </p:txBody>
        </p:sp>
        <p:sp>
          <p:nvSpPr>
            <p:cNvPr id="202" name="Retângulo 201"/>
            <p:cNvSpPr/>
            <p:nvPr/>
          </p:nvSpPr>
          <p:spPr>
            <a:xfrm>
              <a:off x="3148533" y="4425316"/>
              <a:ext cx="144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04" name="Conexão em ângulos retos 203"/>
            <p:cNvCxnSpPr>
              <a:stCxn id="202" idx="3"/>
              <a:endCxn id="97" idx="0"/>
            </p:cNvCxnSpPr>
            <p:nvPr/>
          </p:nvCxnSpPr>
          <p:spPr>
            <a:xfrm flipV="1">
              <a:off x="3292533" y="4244921"/>
              <a:ext cx="363521" cy="252395"/>
            </a:xfrm>
            <a:prstGeom prst="bentConnector2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xão em ângulos retos 204"/>
            <p:cNvCxnSpPr>
              <a:stCxn id="202" idx="1"/>
              <a:endCxn id="99" idx="1"/>
            </p:cNvCxnSpPr>
            <p:nvPr/>
          </p:nvCxnSpPr>
          <p:spPr>
            <a:xfrm rot="10800000">
              <a:off x="3006675" y="2962640"/>
              <a:ext cx="141859" cy="1534676"/>
            </a:xfrm>
            <a:prstGeom prst="bentConnector3">
              <a:avLst>
                <a:gd name="adj1" fmla="val 125179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" name="Grupo 223"/>
            <p:cNvGrpSpPr/>
            <p:nvPr/>
          </p:nvGrpSpPr>
          <p:grpSpPr>
            <a:xfrm>
              <a:off x="3228588" y="2926595"/>
              <a:ext cx="144000" cy="72000"/>
              <a:chOff x="4964148" y="6620830"/>
              <a:chExt cx="217707" cy="144000"/>
            </a:xfrm>
          </p:grpSpPr>
          <p:sp>
            <p:nvSpPr>
              <p:cNvPr id="225" name="Retângulo 224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26" name="Conexão reta 225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7" name="Conexão em ângulos retos 226"/>
            <p:cNvCxnSpPr>
              <a:stCxn id="225" idx="1"/>
              <a:endCxn id="99" idx="3"/>
            </p:cNvCxnSpPr>
            <p:nvPr/>
          </p:nvCxnSpPr>
          <p:spPr>
            <a:xfrm rot="10800000" flipV="1">
              <a:off x="3078674" y="2962594"/>
              <a:ext cx="149914" cy="45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o 227"/>
            <p:cNvGrpSpPr/>
            <p:nvPr/>
          </p:nvGrpSpPr>
          <p:grpSpPr>
            <a:xfrm>
              <a:off x="4019855" y="3924358"/>
              <a:ext cx="144000" cy="72000"/>
              <a:chOff x="4964148" y="6620830"/>
              <a:chExt cx="217707" cy="144000"/>
            </a:xfrm>
          </p:grpSpPr>
          <p:sp>
            <p:nvSpPr>
              <p:cNvPr id="229" name="Retângulo 228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0" name="Conexão reta 229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Conexão em ângulos retos 230"/>
            <p:cNvCxnSpPr>
              <a:stCxn id="229" idx="1"/>
              <a:endCxn id="96" idx="3"/>
            </p:cNvCxnSpPr>
            <p:nvPr/>
          </p:nvCxnSpPr>
          <p:spPr>
            <a:xfrm rot="10800000" flipV="1">
              <a:off x="3693259" y="3960357"/>
              <a:ext cx="326597" cy="213893"/>
            </a:xfrm>
            <a:prstGeom prst="bentConnector3">
              <a:avLst>
                <a:gd name="adj1" fmla="val 21565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1" name="Grupo 330"/>
            <p:cNvGrpSpPr/>
            <p:nvPr/>
          </p:nvGrpSpPr>
          <p:grpSpPr>
            <a:xfrm>
              <a:off x="3752291" y="4071499"/>
              <a:ext cx="144000" cy="144000"/>
              <a:chOff x="6968286" y="6310310"/>
              <a:chExt cx="288990" cy="290900"/>
            </a:xfrm>
          </p:grpSpPr>
          <p:cxnSp>
            <p:nvCxnSpPr>
              <p:cNvPr id="332" name="Conexão reta 331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exão reta 332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Arco 333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335" name="CaixaDeTexto 334"/>
            <p:cNvSpPr txBox="1"/>
            <p:nvPr/>
          </p:nvSpPr>
          <p:spPr>
            <a:xfrm>
              <a:off x="3633375" y="3927008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7</a:t>
              </a:r>
              <a:endParaRPr lang="pt-PT" sz="600" dirty="0"/>
            </a:p>
          </p:txBody>
        </p:sp>
        <p:sp>
          <p:nvSpPr>
            <p:cNvPr id="336" name="CaixaDeTexto 335"/>
            <p:cNvSpPr txBox="1"/>
            <p:nvPr/>
          </p:nvSpPr>
          <p:spPr>
            <a:xfrm>
              <a:off x="3943604" y="3099403"/>
              <a:ext cx="576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Restaurante</a:t>
              </a:r>
            </a:p>
          </p:txBody>
        </p:sp>
        <p:grpSp>
          <p:nvGrpSpPr>
            <p:cNvPr id="337" name="Grupo 336"/>
            <p:cNvGrpSpPr/>
            <p:nvPr/>
          </p:nvGrpSpPr>
          <p:grpSpPr>
            <a:xfrm flipH="1">
              <a:off x="3014019" y="3377205"/>
              <a:ext cx="144000" cy="144000"/>
              <a:chOff x="6968286" y="6310310"/>
              <a:chExt cx="288990" cy="290900"/>
            </a:xfrm>
          </p:grpSpPr>
          <p:cxnSp>
            <p:nvCxnSpPr>
              <p:cNvPr id="338" name="Conexão reta 337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Conexão reta 338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Arco 339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341" name="CaixaDeTexto 340"/>
            <p:cNvSpPr txBox="1"/>
            <p:nvPr/>
          </p:nvSpPr>
          <p:spPr>
            <a:xfrm>
              <a:off x="3091190" y="3331766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16A</a:t>
              </a:r>
              <a:endParaRPr lang="pt-PT" sz="600" dirty="0"/>
            </a:p>
          </p:txBody>
        </p:sp>
        <p:sp>
          <p:nvSpPr>
            <p:cNvPr id="350" name="CaixaDeTexto 349"/>
            <p:cNvSpPr txBox="1"/>
            <p:nvPr/>
          </p:nvSpPr>
          <p:spPr>
            <a:xfrm>
              <a:off x="4165155" y="3874046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Loja 1</a:t>
              </a:r>
              <a:endParaRPr lang="pt-PT" sz="600" dirty="0"/>
            </a:p>
          </p:txBody>
        </p:sp>
        <p:grpSp>
          <p:nvGrpSpPr>
            <p:cNvPr id="356" name="Grupo 355"/>
            <p:cNvGrpSpPr/>
            <p:nvPr/>
          </p:nvGrpSpPr>
          <p:grpSpPr>
            <a:xfrm flipH="1">
              <a:off x="3948634" y="4041181"/>
              <a:ext cx="144000" cy="144000"/>
              <a:chOff x="6968286" y="6310310"/>
              <a:chExt cx="288990" cy="290900"/>
            </a:xfrm>
          </p:grpSpPr>
          <p:cxnSp>
            <p:nvCxnSpPr>
              <p:cNvPr id="357" name="Conexão reta 356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Conexão reta 357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Arco 358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65" name="Grupo 364"/>
            <p:cNvGrpSpPr/>
            <p:nvPr/>
          </p:nvGrpSpPr>
          <p:grpSpPr>
            <a:xfrm>
              <a:off x="4020208" y="3706402"/>
              <a:ext cx="144000" cy="72000"/>
              <a:chOff x="4964148" y="6620830"/>
              <a:chExt cx="217707" cy="144000"/>
            </a:xfrm>
          </p:grpSpPr>
          <p:sp>
            <p:nvSpPr>
              <p:cNvPr id="366" name="Retângulo 365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367" name="Conexão reta 366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" name="Grupo 367"/>
            <p:cNvGrpSpPr/>
            <p:nvPr/>
          </p:nvGrpSpPr>
          <p:grpSpPr>
            <a:xfrm flipH="1">
              <a:off x="3948987" y="3820838"/>
              <a:ext cx="144000" cy="144000"/>
              <a:chOff x="6968286" y="6310310"/>
              <a:chExt cx="288990" cy="290900"/>
            </a:xfrm>
          </p:grpSpPr>
          <p:cxnSp>
            <p:nvCxnSpPr>
              <p:cNvPr id="369" name="Conexão reta 368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Conexão reta 369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Arco 370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373" name="Grupo 372"/>
            <p:cNvGrpSpPr/>
            <p:nvPr/>
          </p:nvGrpSpPr>
          <p:grpSpPr>
            <a:xfrm>
              <a:off x="4019228" y="3489062"/>
              <a:ext cx="144000" cy="72000"/>
              <a:chOff x="4964148" y="6620830"/>
              <a:chExt cx="217707" cy="144000"/>
            </a:xfrm>
          </p:grpSpPr>
          <p:sp>
            <p:nvSpPr>
              <p:cNvPr id="374" name="Retângulo 373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375" name="Conexão reta 374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o 375"/>
            <p:cNvGrpSpPr/>
            <p:nvPr/>
          </p:nvGrpSpPr>
          <p:grpSpPr>
            <a:xfrm flipH="1">
              <a:off x="3948007" y="3610649"/>
              <a:ext cx="144000" cy="144000"/>
              <a:chOff x="6968286" y="6310310"/>
              <a:chExt cx="288990" cy="290900"/>
            </a:xfrm>
          </p:grpSpPr>
          <p:cxnSp>
            <p:nvCxnSpPr>
              <p:cNvPr id="377" name="Conexão reta 376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Conexão reta 377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Arco 378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388" name="CaixaDeTexto 387"/>
            <p:cNvSpPr txBox="1"/>
            <p:nvPr/>
          </p:nvSpPr>
          <p:spPr>
            <a:xfrm>
              <a:off x="4166099" y="3652235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Loja 2</a:t>
              </a:r>
              <a:endParaRPr lang="pt-PT" sz="600" dirty="0"/>
            </a:p>
          </p:txBody>
        </p:sp>
        <p:sp>
          <p:nvSpPr>
            <p:cNvPr id="389" name="CaixaDeTexto 388"/>
            <p:cNvSpPr txBox="1"/>
            <p:nvPr/>
          </p:nvSpPr>
          <p:spPr>
            <a:xfrm>
              <a:off x="4161997" y="3434947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Loja 3</a:t>
              </a:r>
              <a:endParaRPr lang="pt-PT" sz="600" dirty="0"/>
            </a:p>
          </p:txBody>
        </p:sp>
        <p:sp>
          <p:nvSpPr>
            <p:cNvPr id="390" name="CaixaDeTexto 389"/>
            <p:cNvSpPr txBox="1"/>
            <p:nvPr/>
          </p:nvSpPr>
          <p:spPr>
            <a:xfrm>
              <a:off x="4082432" y="2926249"/>
              <a:ext cx="504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b="1" dirty="0" smtClean="0"/>
                <a:t>Edifício</a:t>
              </a:r>
            </a:p>
          </p:txBody>
        </p:sp>
        <p:grpSp>
          <p:nvGrpSpPr>
            <p:cNvPr id="393" name="Grupo 392"/>
            <p:cNvGrpSpPr/>
            <p:nvPr/>
          </p:nvGrpSpPr>
          <p:grpSpPr>
            <a:xfrm>
              <a:off x="3447685" y="3850247"/>
              <a:ext cx="144000" cy="72000"/>
              <a:chOff x="4964148" y="6620830"/>
              <a:chExt cx="217707" cy="144000"/>
            </a:xfrm>
          </p:grpSpPr>
          <p:sp>
            <p:nvSpPr>
              <p:cNvPr id="394" name="Retângulo 393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395" name="Conexão reta 394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6" name="CaixaDeTexto 395"/>
            <p:cNvSpPr txBox="1"/>
            <p:nvPr/>
          </p:nvSpPr>
          <p:spPr>
            <a:xfrm>
              <a:off x="3085782" y="3807078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Loja 4</a:t>
              </a:r>
              <a:endParaRPr lang="pt-PT" sz="600" dirty="0"/>
            </a:p>
          </p:txBody>
        </p:sp>
        <p:grpSp>
          <p:nvGrpSpPr>
            <p:cNvPr id="398" name="Grupo 397"/>
            <p:cNvGrpSpPr/>
            <p:nvPr/>
          </p:nvGrpSpPr>
          <p:grpSpPr>
            <a:xfrm>
              <a:off x="3448038" y="3489415"/>
              <a:ext cx="144000" cy="72000"/>
              <a:chOff x="4964148" y="6620830"/>
              <a:chExt cx="217707" cy="144000"/>
            </a:xfrm>
          </p:grpSpPr>
          <p:sp>
            <p:nvSpPr>
              <p:cNvPr id="399" name="Retângulo 398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400" name="Conexão reta 399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1" name="CaixaDeTexto 400"/>
            <p:cNvSpPr txBox="1"/>
            <p:nvPr/>
          </p:nvSpPr>
          <p:spPr>
            <a:xfrm>
              <a:off x="3083541" y="3440284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Loja 5</a:t>
              </a:r>
              <a:endParaRPr lang="pt-PT" sz="600" dirty="0"/>
            </a:p>
          </p:txBody>
        </p:sp>
        <p:grpSp>
          <p:nvGrpSpPr>
            <p:cNvPr id="402" name="Grupo 401"/>
            <p:cNvGrpSpPr/>
            <p:nvPr/>
          </p:nvGrpSpPr>
          <p:grpSpPr>
            <a:xfrm flipH="1">
              <a:off x="3014784" y="3736390"/>
              <a:ext cx="144000" cy="144000"/>
              <a:chOff x="6968286" y="6310310"/>
              <a:chExt cx="288990" cy="290900"/>
            </a:xfrm>
          </p:grpSpPr>
          <p:cxnSp>
            <p:nvCxnSpPr>
              <p:cNvPr id="403" name="Conexão reta 402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Conexão reta 403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" name="Arco 404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06" name="CaixaDeTexto 405"/>
            <p:cNvSpPr txBox="1"/>
            <p:nvPr/>
          </p:nvSpPr>
          <p:spPr>
            <a:xfrm>
              <a:off x="3091955" y="3690951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16B</a:t>
              </a:r>
              <a:endParaRPr lang="pt-PT" sz="600" dirty="0"/>
            </a:p>
          </p:txBody>
        </p:sp>
        <p:cxnSp>
          <p:nvCxnSpPr>
            <p:cNvPr id="407" name="Conexão em ângulos retos 406"/>
            <p:cNvCxnSpPr>
              <a:stCxn id="366" idx="1"/>
              <a:endCxn id="96" idx="3"/>
            </p:cNvCxnSpPr>
            <p:nvPr/>
          </p:nvCxnSpPr>
          <p:spPr>
            <a:xfrm rot="10800000" flipV="1">
              <a:off x="3693258" y="3742401"/>
              <a:ext cx="326950" cy="431849"/>
            </a:xfrm>
            <a:prstGeom prst="bentConnector3">
              <a:avLst>
                <a:gd name="adj1" fmla="val 21596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exão em ângulos retos 407"/>
            <p:cNvCxnSpPr>
              <a:stCxn id="374" idx="1"/>
              <a:endCxn id="96" idx="3"/>
            </p:cNvCxnSpPr>
            <p:nvPr/>
          </p:nvCxnSpPr>
          <p:spPr>
            <a:xfrm rot="10800000" flipV="1">
              <a:off x="3693258" y="3525061"/>
              <a:ext cx="325970" cy="649189"/>
            </a:xfrm>
            <a:prstGeom prst="bentConnector3">
              <a:avLst>
                <a:gd name="adj1" fmla="val 2151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exão em ângulos retos 408"/>
            <p:cNvCxnSpPr>
              <a:stCxn id="394" idx="3"/>
              <a:endCxn id="96" idx="0"/>
            </p:cNvCxnSpPr>
            <p:nvPr/>
          </p:nvCxnSpPr>
          <p:spPr>
            <a:xfrm>
              <a:off x="3590556" y="3886247"/>
              <a:ext cx="66702" cy="252004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exão em ângulos retos 409"/>
            <p:cNvCxnSpPr>
              <a:stCxn id="399" idx="3"/>
              <a:endCxn id="96" idx="0"/>
            </p:cNvCxnSpPr>
            <p:nvPr/>
          </p:nvCxnSpPr>
          <p:spPr>
            <a:xfrm>
              <a:off x="3590909" y="3525415"/>
              <a:ext cx="66349" cy="612836"/>
            </a:xfrm>
            <a:prstGeom prst="bentConnector2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upo 410"/>
            <p:cNvGrpSpPr/>
            <p:nvPr/>
          </p:nvGrpSpPr>
          <p:grpSpPr>
            <a:xfrm>
              <a:off x="3517111" y="4042719"/>
              <a:ext cx="144000" cy="144000"/>
              <a:chOff x="6968286" y="6310310"/>
              <a:chExt cx="288990" cy="290900"/>
            </a:xfrm>
          </p:grpSpPr>
          <p:cxnSp>
            <p:nvCxnSpPr>
              <p:cNvPr id="412" name="Conexão reta 411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Conexão reta 412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Arco 413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420" name="Grupo 419"/>
            <p:cNvGrpSpPr/>
            <p:nvPr/>
          </p:nvGrpSpPr>
          <p:grpSpPr>
            <a:xfrm flipH="1">
              <a:off x="3014019" y="3024618"/>
              <a:ext cx="144000" cy="144000"/>
              <a:chOff x="6968286" y="6310310"/>
              <a:chExt cx="288990" cy="290900"/>
            </a:xfrm>
          </p:grpSpPr>
          <p:cxnSp>
            <p:nvCxnSpPr>
              <p:cNvPr id="421" name="Conexão reta 420"/>
              <p:cNvCxnSpPr/>
              <p:nvPr/>
            </p:nvCxnSpPr>
            <p:spPr>
              <a:xfrm>
                <a:off x="6968286" y="6452963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Conexão reta 421"/>
              <p:cNvCxnSpPr/>
              <p:nvPr/>
            </p:nvCxnSpPr>
            <p:spPr>
              <a:xfrm flipV="1">
                <a:off x="7112286" y="6310310"/>
                <a:ext cx="0" cy="14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Arco 422"/>
              <p:cNvSpPr/>
              <p:nvPr/>
            </p:nvSpPr>
            <p:spPr>
              <a:xfrm flipH="1">
                <a:off x="6969276" y="6313210"/>
                <a:ext cx="288000" cy="288000"/>
              </a:xfrm>
              <a:prstGeom prst="arc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24" name="CaixaDeTexto 423"/>
            <p:cNvSpPr txBox="1"/>
            <p:nvPr/>
          </p:nvSpPr>
          <p:spPr>
            <a:xfrm>
              <a:off x="3091190" y="2979179"/>
              <a:ext cx="468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" dirty="0" smtClean="0"/>
                <a:t>n.º 16</a:t>
              </a:r>
              <a:endParaRPr lang="pt-PT" sz="600" dirty="0"/>
            </a:p>
          </p:txBody>
        </p:sp>
        <p:grpSp>
          <p:nvGrpSpPr>
            <p:cNvPr id="309" name="Grupo 308"/>
            <p:cNvGrpSpPr/>
            <p:nvPr/>
          </p:nvGrpSpPr>
          <p:grpSpPr>
            <a:xfrm>
              <a:off x="3010248" y="3129041"/>
              <a:ext cx="73204" cy="106670"/>
              <a:chOff x="634408" y="4007739"/>
              <a:chExt cx="73204" cy="106670"/>
            </a:xfrm>
          </p:grpSpPr>
          <p:sp>
            <p:nvSpPr>
              <p:cNvPr id="310" name="Retângulo 309"/>
              <p:cNvSpPr/>
              <p:nvPr/>
            </p:nvSpPr>
            <p:spPr>
              <a:xfrm>
                <a:off x="635612" y="4007739"/>
                <a:ext cx="72000" cy="7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1" name="Triângulo isósceles 310"/>
              <p:cNvSpPr/>
              <p:nvPr/>
            </p:nvSpPr>
            <p:spPr>
              <a:xfrm flipV="1">
                <a:off x="634408" y="4078409"/>
                <a:ext cx="72000" cy="36000"/>
              </a:xfrm>
              <a:prstGeom prst="triangl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cxnSp>
          <p:nvCxnSpPr>
            <p:cNvPr id="312" name="Conexão em ângulos retos 311"/>
            <p:cNvCxnSpPr>
              <a:stCxn id="202" idx="1"/>
              <a:endCxn id="310" idx="1"/>
            </p:cNvCxnSpPr>
            <p:nvPr/>
          </p:nvCxnSpPr>
          <p:spPr>
            <a:xfrm rot="10800000">
              <a:off x="3011453" y="3165042"/>
              <a:ext cx="137081" cy="1332275"/>
            </a:xfrm>
            <a:prstGeom prst="bentConnector3">
              <a:avLst>
                <a:gd name="adj1" fmla="val 129531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Grupo 312"/>
            <p:cNvGrpSpPr/>
            <p:nvPr/>
          </p:nvGrpSpPr>
          <p:grpSpPr>
            <a:xfrm>
              <a:off x="3226211" y="3128997"/>
              <a:ext cx="144000" cy="72000"/>
              <a:chOff x="4964148" y="6620830"/>
              <a:chExt cx="217707" cy="144000"/>
            </a:xfrm>
          </p:grpSpPr>
          <p:sp>
            <p:nvSpPr>
              <p:cNvPr id="314" name="Retângulo 313"/>
              <p:cNvSpPr/>
              <p:nvPr/>
            </p:nvSpPr>
            <p:spPr>
              <a:xfrm>
                <a:off x="4964148" y="66208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315" name="Conexão reta 314"/>
              <p:cNvCxnSpPr/>
              <p:nvPr/>
            </p:nvCxnSpPr>
            <p:spPr>
              <a:xfrm flipV="1">
                <a:off x="4967347" y="6620830"/>
                <a:ext cx="214508" cy="14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6" name="Conexão em ângulos retos 315"/>
            <p:cNvCxnSpPr>
              <a:stCxn id="314" idx="1"/>
              <a:endCxn id="310" idx="3"/>
            </p:cNvCxnSpPr>
            <p:nvPr/>
          </p:nvCxnSpPr>
          <p:spPr>
            <a:xfrm rot="10800000" flipV="1">
              <a:off x="3083453" y="3164997"/>
              <a:ext cx="142759" cy="4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 26"/>
          <p:cNvSpPr/>
          <p:nvPr/>
        </p:nvSpPr>
        <p:spPr>
          <a:xfrm>
            <a:off x="8771705" y="6674379"/>
            <a:ext cx="78581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" dirty="0" smtClean="0"/>
              <a:t>FE.ex_v.20190102</a:t>
            </a:r>
            <a:endParaRPr lang="pt-PT" sz="600" dirty="0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52572"/>
              </p:ext>
            </p:extLst>
          </p:nvPr>
        </p:nvGraphicFramePr>
        <p:xfrm>
          <a:off x="1535428" y="1153075"/>
          <a:ext cx="68266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5428" y="1153075"/>
                        <a:ext cx="682665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98844"/>
              </p:ext>
            </p:extLst>
          </p:nvPr>
        </p:nvGraphicFramePr>
        <p:xfrm>
          <a:off x="3980632" y="1157109"/>
          <a:ext cx="68266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0632" y="1157109"/>
                        <a:ext cx="682665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03275"/>
              </p:ext>
            </p:extLst>
          </p:nvPr>
        </p:nvGraphicFramePr>
        <p:xfrm>
          <a:off x="6424096" y="1157510"/>
          <a:ext cx="68266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Acrobat Document" showAsIcon="1" r:id="rId8" imgW="914400" imgH="771480" progId="AcroExch.Document.DC">
                  <p:embed/>
                </p:oleObj>
              </mc:Choice>
              <mc:Fallback>
                <p:oleObj name="Acrobat Document" showAsIcon="1" r:id="rId8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4096" y="1157510"/>
                        <a:ext cx="682665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57409"/>
              </p:ext>
            </p:extLst>
          </p:nvPr>
        </p:nvGraphicFramePr>
        <p:xfrm>
          <a:off x="8875685" y="1152177"/>
          <a:ext cx="68266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Acrobat Document" showAsIcon="1" r:id="rId10" imgW="914400" imgH="771480" progId="AcroExch.Document.DC">
                  <p:embed/>
                </p:oleObj>
              </mc:Choice>
              <mc:Fallback>
                <p:oleObj name="Acrobat Document" showAsIcon="1" r:id="rId10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75685" y="1152177"/>
                        <a:ext cx="682665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404</Words>
  <Application>Microsoft Office PowerPoint</Application>
  <PresentationFormat>Papel A4 (210x297 mm)</PresentationFormat>
  <Paragraphs>94</Paragraphs>
  <Slides>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Tema do Office</vt:lpstr>
      <vt:lpstr>Adobe Acrobat Document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88</cp:revision>
  <dcterms:created xsi:type="dcterms:W3CDTF">2018-12-14T12:36:51Z</dcterms:created>
  <dcterms:modified xsi:type="dcterms:W3CDTF">2019-01-25T16:08:01Z</dcterms:modified>
</cp:coreProperties>
</file>